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4" r:id="rId8"/>
    <p:sldId id="261" r:id="rId9"/>
    <p:sldId id="265" r:id="rId10"/>
    <p:sldId id="268" r:id="rId11"/>
    <p:sldId id="269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282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A13E-44CF-4103-BCE0-0C80FB9CF47B}" type="datetimeFigureOut">
              <a:rPr lang="ru-RU" smtClean="0"/>
              <a:pPr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FEB3C-ECEF-42B1-AF22-2B9926645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i/cj8VIQCClK-l7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BC2A6B7F-46EC-49DB-83E4-247C54324D69}"/>
              </a:ext>
            </a:extLst>
          </p:cNvPr>
          <p:cNvSpPr txBox="1">
            <a:spLocks/>
          </p:cNvSpPr>
          <p:nvPr/>
        </p:nvSpPr>
        <p:spPr>
          <a:xfrm>
            <a:off x="827584" y="4443959"/>
            <a:ext cx="6984776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*статистика по итогам 2022 г. с официального сайта Ассоциации онкологов России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696621"/>
            <a:ext cx="1218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+32%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213451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рост показателя распространённости рака за 10 лет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1696621"/>
            <a:ext cx="146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4 млн.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2213451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Calibri" panose="020F0502020204030204" pitchFamily="34" charset="0"/>
              </a:rPr>
              <a:t>пациентов на учете </a:t>
            </a:r>
          </a:p>
          <a:p>
            <a:r>
              <a:rPr lang="ru-RU" b="1" dirty="0">
                <a:cs typeface="Calibri" panose="020F0502020204030204" pitchFamily="34" charset="0"/>
              </a:rPr>
              <a:t>в онкологических диспансерах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3136781"/>
            <a:ext cx="1816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625 тыс.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3653611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Calibri" panose="020F0502020204030204" pitchFamily="34" charset="0"/>
              </a:rPr>
              <a:t>человек, которым </a:t>
            </a:r>
            <a:r>
              <a:rPr lang="ru-RU" b="1" dirty="0">
                <a:cs typeface="Arial" panose="020B0604020202020204" pitchFamily="34" charset="0"/>
              </a:rPr>
              <a:t>диагноз «рак» установлен впервые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39952" y="3136781"/>
            <a:ext cx="1816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FF0000"/>
                </a:solidFill>
                <a:cs typeface="Calibri" panose="020F0502020204030204" pitchFamily="34" charset="0"/>
              </a:rPr>
              <a:t>300 тыс.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39952" y="365187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Calibri" panose="020F0502020204030204" pitchFamily="34" charset="0"/>
              </a:rPr>
              <a:t>человек ежегодно умирают от рака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99592" y="113159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dirty="0">
                <a:solidFill>
                  <a:srgbClr val="FF0000"/>
                </a:solidFill>
              </a:rPr>
              <a:t>СТАТИСТИКА В РФ ПО «ОНКОЗАБОЛЕВАНИЯМ»                   ЗА 2022 Г *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267494"/>
            <a:ext cx="6264696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4D3282"/>
                </a:solidFill>
              </a:rPr>
              <a:t>Почему тема онкологии </a:t>
            </a:r>
          </a:p>
          <a:p>
            <a:pPr lvl="0">
              <a:lnSpc>
                <a:spcPts val="28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4D3282"/>
                </a:solidFill>
              </a:rPr>
              <a:t>важна?</a:t>
            </a:r>
          </a:p>
        </p:txBody>
      </p:sp>
      <p:pic>
        <p:nvPicPr>
          <p:cNvPr id="11269" name="Picture 5" descr="C:\Users\Маша\Pictures\Screenshots\Снимок экрана 2025-09-09 210422.png"/>
          <p:cNvPicPr>
            <a:picLocks noChangeAspect="1" noChangeArrowheads="1"/>
          </p:cNvPicPr>
          <p:nvPr/>
        </p:nvPicPr>
        <p:blipFill>
          <a:blip r:embed="rId2" cstate="print"/>
          <a:srcRect l="29897" r="30405"/>
          <a:stretch>
            <a:fillRect/>
          </a:stretch>
        </p:blipFill>
        <p:spPr bwMode="auto">
          <a:xfrm>
            <a:off x="6371184" y="0"/>
            <a:ext cx="2772816" cy="515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ша\Downloads\р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9502"/>
            <a:ext cx="1075868" cy="360040"/>
          </a:xfrm>
          <a:prstGeom prst="rect">
            <a:avLst/>
          </a:prstGeom>
          <a:noFill/>
        </p:spPr>
      </p:pic>
      <p:pic>
        <p:nvPicPr>
          <p:cNvPr id="22530" name="Picture 2" descr="C:\Users\Маша\Downloads\таб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646" y="411511"/>
            <a:ext cx="5961919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779662"/>
            <a:ext cx="54006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rgbClr val="7030A0"/>
                </a:solidFill>
              </a:rPr>
              <a:t>Пример расчета, возраст</a:t>
            </a:r>
          </a:p>
        </p:txBody>
      </p:sp>
      <p:pic>
        <p:nvPicPr>
          <p:cNvPr id="23554" name="Picture 2" descr="C:\Users\Маша\Downloads\таб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00984"/>
            <a:ext cx="7200800" cy="1654942"/>
          </a:xfrm>
          <a:prstGeom prst="rect">
            <a:avLst/>
          </a:prstGeom>
          <a:noFill/>
        </p:spPr>
      </p:pic>
      <p:pic>
        <p:nvPicPr>
          <p:cNvPr id="7" name="Picture 2" descr="C:\Users\Маша\Downloads\р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7494"/>
            <a:ext cx="2448272" cy="819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72200" y="0"/>
            <a:ext cx="27718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267494"/>
            <a:ext cx="3600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4D3282"/>
                </a:solidFill>
              </a:rPr>
              <a:t>Онкострахование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2631478"/>
            <a:ext cx="4968552" cy="2028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Поможет избежать серьёзных финансовых затрат при критических заболеваниях</a:t>
            </a:r>
          </a:p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 медицинское и сервисное сопровождение для наиболее вероятной победы над онкологией и другими опасными для жизни болезнями</a:t>
            </a:r>
          </a:p>
        </p:txBody>
      </p:sp>
      <p:pic>
        <p:nvPicPr>
          <p:cNvPr id="14338" name="Picture 2" descr="C:\Users\Маша\Downloads\ст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7574"/>
            <a:ext cx="3640493" cy="1296144"/>
          </a:xfrm>
          <a:prstGeom prst="rect">
            <a:avLst/>
          </a:prstGeom>
          <a:noFill/>
        </p:spPr>
      </p:pic>
      <p:pic>
        <p:nvPicPr>
          <p:cNvPr id="14339" name="Picture 3" descr="C:\Users\Маша\Downloads\люд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9582"/>
            <a:ext cx="3302958" cy="2973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Маша\Pictures\Screenshots\Снимок экрана 2025-09-09 212908.png"/>
          <p:cNvPicPr>
            <a:picLocks noChangeAspect="1" noChangeArrowheads="1"/>
          </p:cNvPicPr>
          <p:nvPr/>
        </p:nvPicPr>
        <p:blipFill>
          <a:blip r:embed="rId2" cstate="print"/>
          <a:srcRect l="32789" r="2509"/>
          <a:stretch>
            <a:fillRect/>
          </a:stretch>
        </p:blipFill>
        <p:spPr bwMode="auto">
          <a:xfrm>
            <a:off x="6372200" y="0"/>
            <a:ext cx="2771800" cy="51435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99592" y="267494"/>
            <a:ext cx="36004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4D3282"/>
                </a:solidFill>
              </a:rPr>
              <a:t>Онкострахование</a:t>
            </a:r>
          </a:p>
        </p:txBody>
      </p:sp>
      <p:pic>
        <p:nvPicPr>
          <p:cNvPr id="15362" name="Picture 2" descr="C:\Users\Маша\Downloads\мн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75268"/>
            <a:ext cx="576064" cy="640698"/>
          </a:xfrm>
          <a:prstGeom prst="rect">
            <a:avLst/>
          </a:prstGeom>
          <a:noFill/>
        </p:spPr>
      </p:pic>
      <p:pic>
        <p:nvPicPr>
          <p:cNvPr id="15363" name="Picture 3" descr="C:\Users\Маша\Downloads\кошел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79662"/>
            <a:ext cx="536708" cy="504056"/>
          </a:xfrm>
          <a:prstGeom prst="rect">
            <a:avLst/>
          </a:prstGeom>
          <a:noFill/>
        </p:spPr>
      </p:pic>
      <p:pic>
        <p:nvPicPr>
          <p:cNvPr id="15364" name="Picture 4" descr="C:\Users\Маша\Downloads\спис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715766"/>
            <a:ext cx="504056" cy="64807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899592" y="878579"/>
            <a:ext cx="424847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ru-RU" b="1" dirty="0">
                <a:ea typeface="Calibri" panose="020F0502020204030204" pitchFamily="34" charset="0"/>
                <a:cs typeface="Calibri" panose="020F0502020204030204" pitchFamily="34" charset="0"/>
              </a:rPr>
              <a:t>ЧТО ВХОДИТ В ПОЛИС СТРАХОВАНИЯ                                 ОТ КРИТИЧЕСКОГО ЗАБОЛЕВАНИЯ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19672" y="1707654"/>
            <a:ext cx="446449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Покрытие расходов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на лечение, лекарства и протезирование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19672" y="3678559"/>
            <a:ext cx="432048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понятной схемы лечения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и консультационное сопровождение по всем вопросам.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750787"/>
            <a:ext cx="446449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Верификация диагноза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и «второе мнение» от ведущих российских онкологов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Маша\Downloads\флаг.png"/>
          <p:cNvPicPr>
            <a:picLocks noChangeAspect="1" noChangeArrowheads="1"/>
          </p:cNvPicPr>
          <p:nvPr/>
        </p:nvPicPr>
        <p:blipFill>
          <a:blip r:embed="rId2" cstate="print"/>
          <a:srcRect t="11058"/>
          <a:stretch>
            <a:fillRect/>
          </a:stretch>
        </p:blipFill>
        <p:spPr bwMode="auto">
          <a:xfrm>
            <a:off x="6588224" y="0"/>
            <a:ext cx="1584176" cy="2482001"/>
          </a:xfrm>
          <a:prstGeom prst="rect">
            <a:avLst/>
          </a:prstGeom>
          <a:noFill/>
        </p:spPr>
      </p:pic>
      <p:pic>
        <p:nvPicPr>
          <p:cNvPr id="16386" name="Picture 2" descr="C:\Users\Маша\Downloads\р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7494"/>
            <a:ext cx="2151736" cy="720080"/>
          </a:xfrm>
          <a:prstGeom prst="rect">
            <a:avLst/>
          </a:prstGeom>
          <a:noFill/>
        </p:spPr>
      </p:pic>
      <p:pic>
        <p:nvPicPr>
          <p:cNvPr id="16387" name="Picture 3" descr="C:\Users\Маша\Downloads\согаз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1510"/>
            <a:ext cx="1750429" cy="3600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99592" y="1310627"/>
            <a:ext cx="460851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ДВА ВАРИАНТА  ОРГАНИЗАЦИИ СТРАХОВОЙ ЗАЩИТЫ: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218997"/>
            <a:ext cx="7200800" cy="2657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ТОЛЬКО ПО РИСКУ: Онкологические заболевания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НЕСКОЛЬКИМ РИСКАМ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(для застрахованных до 65 лет): Онкологические заболевания / Кардиохирургия сердца, Нейрохирургия головного и спинного мозга / Трансплантация жизненно важных органов и костного мозга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 внимание: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предварительное медицинское обследование не требуется, но предусмотрен выжидательный период (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ожидания до вступления договора в силу) в первый год страхования. В страховое покрытие не входят заболевания, выявленные до оформления полиса, либо выявленные в выжидательный период.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411511"/>
            <a:ext cx="1296144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</a:t>
            </a:r>
            <a:endParaRPr lang="ru-RU" sz="4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972062"/>
            <a:ext cx="129614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 АГЕНТА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ша\Downloads\анэк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11510"/>
            <a:ext cx="3515520" cy="831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67494"/>
            <a:ext cx="3744416" cy="112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  <a:spcBef>
                <a:spcPct val="0"/>
              </a:spcBef>
              <a:defRPr/>
            </a:pPr>
            <a:r>
              <a:rPr lang="ru-RU" sz="4000" b="1" dirty="0"/>
              <a:t>Служба заботы о клиентах в</a:t>
            </a:r>
            <a:endParaRPr lang="ru-RU" sz="4000" b="1" dirty="0">
              <a:solidFill>
                <a:srgbClr val="4D3282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C8D896D1-3AB1-447B-82AD-DE2884AA5EB2}"/>
              </a:ext>
            </a:extLst>
          </p:cNvPr>
          <p:cNvSpPr txBox="1">
            <a:spLocks/>
          </p:cNvSpPr>
          <p:nvPr/>
        </p:nvSpPr>
        <p:spPr>
          <a:xfrm>
            <a:off x="827584" y="1563638"/>
            <a:ext cx="73342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Медицинское сопровождение при урегулировании страховых случаев по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онкострахованию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страхованию иных критических заболеваний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Функции службы: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Помощь при выборе лечебного учреждения*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Перепроверка назначений и решений страховых компаний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Урегулирование споров со страховыми компаниями при несогласии с протоколом лечения напрямую без участия Застрахованного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*в соответствии с выбранной Программой страхования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ша\Pictures\Screenshots\Снимок экрана 2025-09-09 221119.png"/>
          <p:cNvPicPr>
            <a:picLocks noChangeAspect="1" noChangeArrowheads="1"/>
          </p:cNvPicPr>
          <p:nvPr/>
        </p:nvPicPr>
        <p:blipFill>
          <a:blip r:embed="rId2" cstate="print"/>
          <a:srcRect l="10623" r="22338"/>
          <a:stretch>
            <a:fillRect/>
          </a:stretch>
        </p:blipFill>
        <p:spPr bwMode="auto">
          <a:xfrm>
            <a:off x="6228184" y="0"/>
            <a:ext cx="2915816" cy="5143500"/>
          </a:xfrm>
          <a:prstGeom prst="rect">
            <a:avLst/>
          </a:prstGeom>
          <a:noFill/>
        </p:spPr>
      </p:pic>
      <p:pic>
        <p:nvPicPr>
          <p:cNvPr id="16387" name="Picture 3" descr="C:\Users\Маша\Downloads\сога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411510"/>
            <a:ext cx="1512167" cy="3110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27584" y="1315670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нет ограничения по возрасту застрахованного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 все программы входит риск         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 in 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(лечение злокачественных опухолей на начальной стадии развития)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фиксированная цена полиса независимо от возраста, на стоимость влияет только вариант программы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D3871-ACE6-4A77-8415-C83AE8DCB90A}"/>
              </a:ext>
            </a:extLst>
          </p:cNvPr>
          <p:cNvSpPr txBox="1"/>
          <p:nvPr/>
        </p:nvSpPr>
        <p:spPr>
          <a:xfrm>
            <a:off x="485800" y="750296"/>
            <a:ext cx="4572000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(оптимальное предложение для лечения в России)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Маша\Downloads\согаз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411511"/>
            <a:ext cx="1224135" cy="251788"/>
          </a:xfrm>
          <a:prstGeom prst="rect">
            <a:avLst/>
          </a:prstGeom>
          <a:noFill/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C1779DB-014E-4618-8705-679B32FA0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128767"/>
              </p:ext>
            </p:extLst>
          </p:nvPr>
        </p:nvGraphicFramePr>
        <p:xfrm>
          <a:off x="971600" y="1020005"/>
          <a:ext cx="7200799" cy="3657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7106">
                  <a:extLst>
                    <a:ext uri="{9D8B030D-6E8A-4147-A177-3AD203B41FA5}">
                      <a16:colId xmlns:a16="http://schemas.microsoft.com/office/drawing/2014/main" val="610451368"/>
                    </a:ext>
                  </a:extLst>
                </a:gridCol>
                <a:gridCol w="1528773">
                  <a:extLst>
                    <a:ext uri="{9D8B030D-6E8A-4147-A177-3AD203B41FA5}">
                      <a16:colId xmlns:a16="http://schemas.microsoft.com/office/drawing/2014/main" val="1331333451"/>
                    </a:ext>
                  </a:extLst>
                </a:gridCol>
                <a:gridCol w="1524920">
                  <a:extLst>
                    <a:ext uri="{9D8B030D-6E8A-4147-A177-3AD203B41FA5}">
                      <a16:colId xmlns:a16="http://schemas.microsoft.com/office/drawing/2014/main" val="1689451455"/>
                    </a:ext>
                  </a:extLst>
                </a:gridCol>
              </a:tblGrid>
              <a:tr h="914396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Стоимость полиса на первый год страхования (предусмотрен выжидательный период 120 дней)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Стоимость полиса на второй и последующие годы страхования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106102"/>
                  </a:ext>
                </a:extLst>
              </a:tr>
              <a:tr h="920448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Базовый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Оказание медицинских услуг по впервые диагностированным онкологическим заболеваниям и новообразованиям головного мозга. 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Страховая сумма 5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5 660 руб.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7 140 руб.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038733"/>
                  </a:ext>
                </a:extLst>
              </a:tr>
              <a:tr h="1039816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Расширенная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Паллиативная помощь и денежная выплата при установлении диагноза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Оплата проезда и проживания при лечении в другом городе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Страховая сумма 6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млн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рублей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6 710 руб.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8 410 руб.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136677"/>
                  </a:ext>
                </a:extLst>
              </a:tr>
              <a:tr h="76531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Премиум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Страховая сумма 25 млн. рублей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34 210 руб.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43 930 руб.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3269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ша\Pictures\Screenshots\Снимок экрана 2025-09-09 221511.png"/>
          <p:cNvPicPr>
            <a:picLocks noChangeAspect="1" noChangeArrowheads="1"/>
          </p:cNvPicPr>
          <p:nvPr/>
        </p:nvPicPr>
        <p:blipFill>
          <a:blip r:embed="rId2" cstate="print"/>
          <a:srcRect t="1585" r="24401" b="1737"/>
          <a:stretch>
            <a:fillRect/>
          </a:stretch>
        </p:blipFill>
        <p:spPr bwMode="auto">
          <a:xfrm>
            <a:off x="6228184" y="0"/>
            <a:ext cx="2915816" cy="5143500"/>
          </a:xfrm>
          <a:prstGeom prst="rect">
            <a:avLst/>
          </a:prstGeom>
          <a:noFill/>
        </p:spPr>
      </p:pic>
      <p:pic>
        <p:nvPicPr>
          <p:cNvPr id="16386" name="Picture 2" descr="C:\Users\Маша\Downloads\р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7494"/>
            <a:ext cx="2448272" cy="8193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1293604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возможность страхования от иных критических заболеваний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программы лечения за рубежом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итоговая стоимость полиса зависит от возраста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(но не старше 65 лет)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FC58B-EA55-483D-A35B-942460AB3B1E}"/>
              </a:ext>
            </a:extLst>
          </p:cNvPr>
          <p:cNvSpPr txBox="1"/>
          <p:nvPr/>
        </p:nvSpPr>
        <p:spPr>
          <a:xfrm>
            <a:off x="933616" y="3939902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Видео-отзыв Александра, который прошел эффективное лечение онкологического заболевания, организованное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Budu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12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https://disk.yandex.ru/i/cj8VIQCClK-l7w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ша\Downloads\ре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9502"/>
            <a:ext cx="1075868" cy="360040"/>
          </a:xfrm>
          <a:prstGeom prst="rect">
            <a:avLst/>
          </a:prstGeom>
          <a:noFill/>
        </p:spPr>
      </p:pic>
      <p:pic>
        <p:nvPicPr>
          <p:cNvPr id="1026" name="Picture 2" descr="C:\Users\Маша\Downloads\та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8367"/>
            <a:ext cx="5846639" cy="4462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487</Words>
  <Application>Microsoft Office PowerPoint</Application>
  <PresentationFormat>Экран (16:9)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Елена Согрина</cp:lastModifiedBy>
  <cp:revision>18</cp:revision>
  <dcterms:created xsi:type="dcterms:W3CDTF">2025-09-09T13:36:33Z</dcterms:created>
  <dcterms:modified xsi:type="dcterms:W3CDTF">2025-09-30T12:20:51Z</dcterms:modified>
</cp:coreProperties>
</file>